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Average"/>
      <p:regular r:id="rId24"/>
    </p:embeddedFont>
    <p:embeddedFont>
      <p:font typeface="Oswa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3913C4C-53D3-4046-A5A5-41E68566061A}">
  <a:tblStyle styleId="{63913C4C-53D3-4046-A5A5-41E6856606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2A20A80D-D67C-410F-8B3F-79F03C28CE6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Average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b6676302b9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b6676302b9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b6676302b9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b6676302b9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b5b37f337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b5b37f337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b5b37f337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b5b37f337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5b37f337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5b37f337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b626993de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b626993de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b626993d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b626993d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b6969bb2a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b6969bb2a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b5b37f337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b5b37f337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b5b37f337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b5b37f337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b5b37f33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b5b37f33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b5b37f337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b5b37f337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0" Type="http://schemas.openxmlformats.org/officeDocument/2006/relationships/image" Target="../media/image5.png"/><Relationship Id="rId9" Type="http://schemas.openxmlformats.org/officeDocument/2006/relationships/image" Target="../media/image4.png"/><Relationship Id="rId5" Type="http://schemas.openxmlformats.org/officeDocument/2006/relationships/image" Target="../media/image16.png"/><Relationship Id="rId6" Type="http://schemas.openxmlformats.org/officeDocument/2006/relationships/image" Target="../media/image12.png"/><Relationship Id="rId7" Type="http://schemas.openxmlformats.org/officeDocument/2006/relationships/image" Target="../media/image3.png"/><Relationship Id="rId8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jpg"/><Relationship Id="rId4" Type="http://schemas.openxmlformats.org/officeDocument/2006/relationships/image" Target="../media/image6.png"/><Relationship Id="rId5" Type="http://schemas.openxmlformats.org/officeDocument/2006/relationships/image" Target="../media/image17.jpg"/><Relationship Id="rId6" Type="http://schemas.openxmlformats.org/officeDocument/2006/relationships/image" Target="../media/image20.jpg"/><Relationship Id="rId7" Type="http://schemas.openxmlformats.org/officeDocument/2006/relationships/image" Target="../media/image19.jpg"/><Relationship Id="rId8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 amt="25000"/>
          </a:blip>
          <a:srcRect b="23634" l="0" r="0" t="30130"/>
          <a:stretch/>
        </p:blipFill>
        <p:spPr>
          <a:xfrm>
            <a:off x="0" y="0"/>
            <a:ext cx="9144001" cy="28184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BetterSwipe</a:t>
            </a:r>
            <a:endParaRPr sz="6000"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671250" y="3174875"/>
            <a:ext cx="7801500" cy="10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555"/>
              <a:t>CS411 Spring 2024</a:t>
            </a:r>
            <a:endParaRPr sz="1555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500"/>
              <a:t>Prototype Demo #1</a:t>
            </a:r>
            <a:endParaRPr sz="150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50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1500"/>
              <a:t>Team Blue Team </a:t>
            </a:r>
            <a:r>
              <a:rPr b="1" lang="en" sz="1500"/>
              <a:t>Members: </a:t>
            </a:r>
            <a:r>
              <a:rPr lang="en" sz="1610"/>
              <a:t>Marcelo Vargas, Cody Cochran, Rich Connor, Christian Euell, Albert Ayitey-Adjin, John Cartwright, Ben Paul</a:t>
            </a:r>
            <a:r>
              <a:rPr b="1" lang="en" sz="1610"/>
              <a:t> </a:t>
            </a:r>
            <a:r>
              <a:rPr b="1" lang="en" sz="1610"/>
              <a:t> </a:t>
            </a:r>
            <a:endParaRPr b="1" sz="161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Dashboard: RWP</a:t>
            </a:r>
            <a:endParaRPr/>
          </a:p>
        </p:txBody>
      </p:sp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675" y="1112450"/>
            <a:ext cx="6073598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Dashboard: Prototype</a:t>
            </a: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1450" y="1017725"/>
            <a:ext cx="5373248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Implementation Concept (Structure/Approach)</a:t>
            </a:r>
            <a:endParaRPr/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4639" y="1017725"/>
            <a:ext cx="5894736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Issues/Concerns/Challenges/Risks</a:t>
            </a:r>
            <a:endParaRPr/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Potential risk of user information having unauthorized access or </a:t>
            </a:r>
            <a:r>
              <a:rPr lang="en" sz="2100"/>
              <a:t>being leaked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Constant monitoring of the user’s card information for updates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Application being unable to access API(s)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Team knowledge of software stack</a:t>
            </a:r>
            <a:endParaRPr sz="2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planning approach (How is this going to get done?)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Front-end: Richard, Albert, Marcelo and Christian will collaboratively engage in the initial configuration of the </a:t>
            </a:r>
            <a:r>
              <a:rPr lang="en"/>
              <a:t>BetterSwipe</a:t>
            </a:r>
            <a:r>
              <a:rPr lang="en"/>
              <a:t> application, focusing on critical components such as Login/registration, Home, Dashboard, and Card </a:t>
            </a:r>
            <a:r>
              <a:rPr lang="en"/>
              <a:t>Composition</a:t>
            </a:r>
            <a:r>
              <a:rPr lang="en"/>
              <a:t>. This endeavor will be </a:t>
            </a:r>
            <a:r>
              <a:rPr lang="en"/>
              <a:t>executed</a:t>
            </a:r>
            <a:r>
              <a:rPr lang="en"/>
              <a:t> leveraging the capabilities of React.js, a powerful and widely used JavaScript library for building user interfaces.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Back-end: Cody, Ben, Marcelo, and John will be working on the Expense Profile,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78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r>
              <a:rPr lang="en"/>
              <a:t> Tools</a:t>
            </a:r>
            <a:endParaRPr/>
          </a:p>
        </p:txBody>
      </p:sp>
      <p:graphicFrame>
        <p:nvGraphicFramePr>
          <p:cNvPr id="73" name="Google Shape;73;p15"/>
          <p:cNvGraphicFramePr/>
          <p:nvPr/>
        </p:nvGraphicFramePr>
        <p:xfrm>
          <a:off x="636675" y="651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{63913C4C-53D3-4046-A5A5-41E68566061A}</a:tableStyleId>
              </a:tblPr>
              <a:tblGrid>
                <a:gridCol w="3003150"/>
                <a:gridCol w="4989925"/>
              </a:tblGrid>
              <a:tr h="573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Front-End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React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3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Back-End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Django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3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Database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Microsoft SQL Server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1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Deployment Environment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Docker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6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Version Control/Repository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GitHub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3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File Sharing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Google Cloud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3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Project Management/Sprint Plan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Trello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0025" y="651425"/>
            <a:ext cx="543946" cy="494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1869" y="1311775"/>
            <a:ext cx="564951" cy="35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5">
            <a:alphaModFix/>
          </a:blip>
          <a:srcRect b="10865" l="0" r="3260" t="0"/>
          <a:stretch/>
        </p:blipFill>
        <p:spPr>
          <a:xfrm>
            <a:off x="5000350" y="1275939"/>
            <a:ext cx="420749" cy="42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48350" y="2314075"/>
            <a:ext cx="652000" cy="65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24675" y="2964725"/>
            <a:ext cx="494650" cy="49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479525" y="1799126"/>
            <a:ext cx="494650" cy="494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734192" y="3536388"/>
            <a:ext cx="879370" cy="49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064134" y="4134075"/>
            <a:ext cx="755180" cy="42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6" name="Google Shape;86;p16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{63913C4C-53D3-4046-A5A5-41E68566061A}</a:tableStyleId>
              </a:tblPr>
              <a:tblGrid>
                <a:gridCol w="4572000"/>
                <a:gridCol w="4572000"/>
              </a:tblGrid>
              <a:tr h="1285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Team Roles and Responsibilities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Albert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Front end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Card Comparison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85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Ben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Christian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Front end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Documentation Specialist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Login/Registration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85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Cody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Back end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John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Back End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Expense Profile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85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Marcelo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Full Stack Developer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Database Engineer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Richard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Front end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Home/Dashboard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0" l="-4720" r="4719" t="0"/>
          <a:stretch/>
        </p:blipFill>
        <p:spPr>
          <a:xfrm>
            <a:off x="3503400" y="2703225"/>
            <a:ext cx="995877" cy="995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1475" y="2703225"/>
            <a:ext cx="995874" cy="995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 rotWithShape="1">
          <a:blip r:embed="rId5">
            <a:alphaModFix/>
          </a:blip>
          <a:srcRect b="0" l="7921" r="3669" t="0"/>
          <a:stretch/>
        </p:blipFill>
        <p:spPr>
          <a:xfrm>
            <a:off x="8071475" y="1423850"/>
            <a:ext cx="956174" cy="9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 rotWithShape="1">
          <a:blip r:embed="rId6">
            <a:alphaModFix/>
          </a:blip>
          <a:srcRect b="0" l="9144" r="6417" t="0"/>
          <a:stretch/>
        </p:blipFill>
        <p:spPr>
          <a:xfrm>
            <a:off x="8071475" y="3982600"/>
            <a:ext cx="956175" cy="9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 rotWithShape="1">
          <a:blip r:embed="rId7">
            <a:alphaModFix/>
          </a:blip>
          <a:srcRect b="0" l="12500" r="7932" t="0"/>
          <a:stretch/>
        </p:blipFill>
        <p:spPr>
          <a:xfrm>
            <a:off x="8071475" y="144475"/>
            <a:ext cx="956174" cy="9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03400" y="3982599"/>
            <a:ext cx="995876" cy="99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Sprint/Task Breakout/Schedule Timeline (Gantt)</a:t>
            </a:r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396900" y="1068663"/>
            <a:ext cx="2985000" cy="11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Sprint 0 (weeks 1-4)</a:t>
            </a:r>
            <a:endParaRPr sz="11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Establish development environment</a:t>
            </a:r>
            <a:endParaRPr sz="11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Account Roles/Authentication</a:t>
            </a:r>
            <a:endParaRPr sz="11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DB Design</a:t>
            </a:r>
            <a:endParaRPr sz="11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UI Scaffolding</a:t>
            </a:r>
            <a:endParaRPr b="1" sz="11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440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1745100" y="2298300"/>
            <a:ext cx="951300" cy="957300"/>
          </a:xfrm>
          <a:prstGeom prst="ellipse">
            <a:avLst/>
          </a:prstGeom>
          <a:solidFill>
            <a:srgbClr val="351C7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793400" y="2571750"/>
            <a:ext cx="1149000" cy="47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51C7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/>
          <p:nvPr/>
        </p:nvSpPr>
        <p:spPr>
          <a:xfrm>
            <a:off x="3535500" y="2284650"/>
            <a:ext cx="951300" cy="957300"/>
          </a:xfrm>
          <a:prstGeom prst="ellipse">
            <a:avLst/>
          </a:prstGeom>
          <a:solidFill>
            <a:srgbClr val="674EA7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5102475" y="2284650"/>
            <a:ext cx="1036500" cy="9573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2696400" y="2570850"/>
            <a:ext cx="951300" cy="47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4486800" y="2537550"/>
            <a:ext cx="889200" cy="47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8E7CC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 txBox="1"/>
          <p:nvPr/>
        </p:nvSpPr>
        <p:spPr>
          <a:xfrm>
            <a:off x="1745100" y="3306525"/>
            <a:ext cx="2478900" cy="13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Sprint 1 (weeks 5-7)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UI .csv. File Upload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Backend integration for file upload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DB refinement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3381900" y="1162775"/>
            <a:ext cx="2380200" cy="13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Sprint 2 (weeks 8-10)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homepage/login/signup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Integrate upload page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Database 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integration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for accounts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4479963" y="3306525"/>
            <a:ext cx="2281500" cy="1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Sprint 3 (weeks 11-13)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Dashboard/Card Comparison  UI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Algorithms to process data and provide recommendations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Continued integration and testing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7085975" y="2247300"/>
            <a:ext cx="1036500" cy="1059300"/>
          </a:xfrm>
          <a:prstGeom prst="ellipse">
            <a:avLst/>
          </a:prstGeom>
          <a:solidFill>
            <a:srgbClr val="351C7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9" name="Google Shape;109;p17"/>
          <p:cNvSpPr/>
          <p:nvPr/>
        </p:nvSpPr>
        <p:spPr>
          <a:xfrm>
            <a:off x="6079900" y="2448600"/>
            <a:ext cx="1224900" cy="656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51C7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5632150" y="1162775"/>
            <a:ext cx="21204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Sprint 4 (weeks 14-16)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Final integration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Full functional testing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RWP=&gt;Original Prototype=&gt;Current Plan Features table</a:t>
            </a:r>
            <a:endParaRPr/>
          </a:p>
        </p:txBody>
      </p:sp>
      <p:graphicFrame>
        <p:nvGraphicFramePr>
          <p:cNvPr id="116" name="Google Shape;116;p18"/>
          <p:cNvGraphicFramePr/>
          <p:nvPr/>
        </p:nvGraphicFramePr>
        <p:xfrm>
          <a:off x="-2188950" y="141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{63913C4C-53D3-4046-A5A5-41E68566061A}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</a:tblGrid>
              <a:tr h="334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Functional Element</a:t>
                      </a:r>
                      <a:endParaRPr sz="11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Real World Product (RWP)</a:t>
                      </a:r>
                      <a:endParaRPr sz="11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Prototype</a:t>
                      </a:r>
                      <a:endParaRPr sz="11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Current Plan</a:t>
                      </a:r>
                      <a:endParaRPr sz="11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Reason</a:t>
                      </a:r>
                      <a:endParaRPr sz="11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254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Login/Register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0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0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45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 encryption 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0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4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Statement Upload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Partial Functionality</a:t>
                      </a:r>
                      <a:endParaRPr sz="10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Only accepts Excel-compatible format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14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Categorization of expenditures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Partial Functionality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Combination of ML and adjustments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50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Download rewards details for credit cards cards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Partial Functiona</a:t>
                      </a: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ty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Stimulating data from a real database baseline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245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Expenditure Profile Creation/Maintenance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245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Card Recommendations/Comparisons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4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Continuous Monitoring of expenditures/cards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Partial Functionality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Using </a:t>
                      </a: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simulated</a:t>
                      </a: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data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245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Continuous Monitoring of expenditures/cards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 Functionality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2707" y="572700"/>
            <a:ext cx="6578592" cy="447182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311700" y="156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 with changes identified</a:t>
            </a:r>
            <a:endParaRPr/>
          </a:p>
        </p:txBody>
      </p: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311700" y="729550"/>
            <a:ext cx="8520600" cy="41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As a user, I would like an adaptive interface that can fit to the size of my screen</a:t>
            </a:r>
            <a:endParaRPr sz="11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have my own account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be able to name my account</a:t>
            </a:r>
            <a:endParaRPr sz="11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be able to create a password of my choosing</a:t>
            </a:r>
            <a:endParaRPr sz="11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As a user, I would like my account to be locked unless I type in the password previously established with my account</a:t>
            </a:r>
            <a:endParaRPr sz="11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As a user I would like to be able to make changes to my account settings.</a:t>
            </a:r>
            <a:endParaRPr sz="11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see </a:t>
            </a: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my 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past transactions </a:t>
            </a:r>
            <a:r>
              <a:rPr lang="en" sz="1100" strike="sng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and rewards history</a:t>
            </a:r>
            <a:endParaRPr sz="1100" strike="sng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see </a:t>
            </a: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my </a:t>
            </a:r>
            <a:r>
              <a:rPr lang="en" sz="1100" strike="sng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past transactions and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rewards history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Font typeface="Noto Sans Symbols"/>
              <a:buChar char="●"/>
            </a:pPr>
            <a:r>
              <a:rPr lang="en" sz="1100" strike="sng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see a history of my past results.</a:t>
            </a:r>
            <a:endParaRPr sz="1100" strike="sng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my personal and banking information to be secure </a:t>
            </a:r>
            <a:r>
              <a:rPr lang="en" sz="1100" strike="sng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transmitted and stored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when it is stored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my personal and banking information to be secure </a:t>
            </a:r>
            <a:r>
              <a:rPr lang="en" sz="1100" strike="sng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transmitted and stored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when it is in transit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be able to </a:t>
            </a:r>
            <a:r>
              <a:rPr lang="en" sz="1100" strike="sng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scan</a:t>
            </a:r>
            <a:r>
              <a:rPr lang="en" sz="11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upload 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bank statement so I don’t have to type in all of my purchases by hand.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be able to periodically upload more statements after the initial use.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be able to see all my transactions categorized.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see a summary of how much I have been spending in each category.</a:t>
            </a:r>
            <a:endParaRPr sz="11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for recommendations to be personalized to match my necessities and spending history.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</a:t>
            </a:r>
            <a:r>
              <a:rPr lang="en" sz="1100" strike="sng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constant</a:t>
            </a:r>
            <a:r>
              <a:rPr lang="en" sz="11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updated 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 of rewards cards based on my </a:t>
            </a:r>
            <a:r>
              <a:rPr lang="en" sz="1100" strike="sng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constantly</a:t>
            </a:r>
            <a:r>
              <a:rPr lang="en" sz="11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updated bank statements.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be able to see the top 3 recommended cards </a:t>
            </a: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compared side-by-side,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so I have alternate options if I don’t like the top recommendation.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want to be able to see information about the rewards cards, such as APR and specifics about the rewards offered.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receive a general summary of how much I would earn if I </a:t>
            </a:r>
            <a:r>
              <a:rPr lang="en" sz="1100" strike="sng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selected one of the suggested cards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1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used a selected rewards credit card.</a:t>
            </a:r>
            <a:endParaRPr sz="11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be able to add information about future purchases so that they will be considered with savings predictions.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user, I would like to receive reminders of rewards that I have and where I can apply them with purchases I am already making.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 ⇔ Feature mapping</a:t>
            </a:r>
            <a:endParaRPr/>
          </a:p>
        </p:txBody>
      </p:sp>
      <p:graphicFrame>
        <p:nvGraphicFramePr>
          <p:cNvPr id="129" name="Google Shape;129;p20"/>
          <p:cNvGraphicFramePr/>
          <p:nvPr/>
        </p:nvGraphicFramePr>
        <p:xfrm>
          <a:off x="232050" y="572700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{2A20A80D-D67C-410F-8B3F-79F03C28CE6A}</a:tableStyleId>
              </a:tblPr>
              <a:tblGrid>
                <a:gridCol w="1683725"/>
                <a:gridCol w="6996175"/>
              </a:tblGrid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Feature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User Story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2"/>
                    </a:solidFill>
                  </a:tcPr>
                </a:tc>
              </a:tr>
              <a:tr h="1822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General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D9D9D9"/>
                    </a:solidFill>
                  </a:tcPr>
                </a:tc>
                <a:tc hMerge="1"/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Web and Mobile Interfaces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an adaptive interface that can fit to the size of my screen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Account Registration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have my own account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be able to name my account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be able to create a password of my choosing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93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Authentication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my account to be locked unless I type in the password previously established with my account.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Profile CRUD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 I would like to be able to make changes to my account settings.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History of Reports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see my past transactions</a:t>
                      </a:r>
                      <a:endParaRPr sz="800" strike="sng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see my rewards history</a:t>
                      </a:r>
                      <a:endParaRPr sz="800" strike="sng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822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Security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D9D9D9"/>
                    </a:solidFill>
                  </a:tcPr>
                </a:tc>
                <a:tc hMerge="1"/>
              </a:tr>
              <a:tr h="193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Data-at-Rest encryption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my personal and banking information to be secure when it is stored.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Data-in-Transit encryption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my personal and banking information to be secure when it is in transit.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822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Statement Analysis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D9D9D9"/>
                    </a:solidFill>
                  </a:tcPr>
                </a:tc>
                <a:tc hMerge="1"/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Statement Upload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be able to upload my bank statement so I don’t have to type in all of my purchases by hand.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be able to periodically upload more statements after the initial use.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Expenditure Categorization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be able to see all my transactions categorized.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Expenses Summary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see a summary of how much I have been spending in each category.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72075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Reward Card Features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D9D9D9"/>
                    </a:solidFill>
                  </a:tcPr>
                </a:tc>
                <a:tc hMerge="1"/>
              </a:tr>
              <a:tr h="193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Card Recommendations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for recommendations to be personalized to match my necessities and spending history.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updated recommendations of rewards cards based on my updated bank statements.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Card Comparisons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be able to see the top 3 recommended cards compared side-by-side, so I have alternate options if I don’t like the top recommendation.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93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Rewards Card Details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want to be able to see information about the rewards cards, such as APR and specifics about the rewards offered.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72075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Continuous Monitoring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D9D9D9"/>
                    </a:solidFill>
                  </a:tcPr>
                </a:tc>
                <a:tc hMerge="1"/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Saving Prediction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receive a general summary of how much I would earn if I used a selected rewards credit card.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Future Purchase Recommendations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be able to add information about future purchases so that they will be considered with savings predictions.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2286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Noto Sans Symbols"/>
                        <a:buChar char="●"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 a user, I would like to receive reminders of rewards that I have and where I can apply them with purchases I am already making.</a:t>
                      </a:r>
                      <a:endParaRPr sz="8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Mockup review</a:t>
            </a:r>
            <a:endParaRPr/>
          </a:p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0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